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315" r:id="rId4"/>
    <p:sldId id="303" r:id="rId5"/>
    <p:sldId id="311" r:id="rId6"/>
    <p:sldId id="306" r:id="rId7"/>
    <p:sldId id="309" r:id="rId8"/>
    <p:sldId id="310" r:id="rId9"/>
    <p:sldId id="278" r:id="rId10"/>
    <p:sldId id="282" r:id="rId11"/>
    <p:sldId id="281" r:id="rId12"/>
    <p:sldId id="283" r:id="rId13"/>
    <p:sldId id="312" r:id="rId14"/>
    <p:sldId id="289" r:id="rId15"/>
    <p:sldId id="288" r:id="rId16"/>
    <p:sldId id="320" r:id="rId17"/>
    <p:sldId id="287" r:id="rId18"/>
    <p:sldId id="290" r:id="rId19"/>
    <p:sldId id="279" r:id="rId20"/>
    <p:sldId id="291" r:id="rId21"/>
    <p:sldId id="292" r:id="rId22"/>
    <p:sldId id="296" r:id="rId23"/>
    <p:sldId id="293" r:id="rId24"/>
    <p:sldId id="294" r:id="rId25"/>
    <p:sldId id="317" r:id="rId26"/>
    <p:sldId id="318" r:id="rId27"/>
    <p:sldId id="269" r:id="rId28"/>
    <p:sldId id="316" r:id="rId29"/>
    <p:sldId id="300" r:id="rId30"/>
    <p:sldId id="319" r:id="rId31"/>
    <p:sldId id="298" r:id="rId32"/>
    <p:sldId id="297" r:id="rId33"/>
    <p:sldId id="299" r:id="rId34"/>
    <p:sldId id="302" r:id="rId3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2" d="100"/>
          <a:sy n="112" d="100"/>
        </p:scale>
        <p:origin x="115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4022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/>
              <a:t>CE 4200</a:t>
            </a:r>
          </a:p>
          <a:p>
            <a:r>
              <a:rPr lang="en-US" sz="1100" dirty="0"/>
              <a:t>PROFESSIONAL ENGINEERING PRACTICE ISSUES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 sz="1000" dirty="0"/>
              <a:t>LECTURE NOTES ON </a:t>
            </a:r>
          </a:p>
          <a:p>
            <a:r>
              <a:rPr lang="en-US" dirty="0"/>
              <a:t>CIVIL ENGINEERING LEADERSHIP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WILLIAM D. LAWSON, PE, PHD</a:t>
            </a:r>
          </a:p>
          <a:p>
            <a:r>
              <a:rPr lang="en-US" dirty="0"/>
              <a:t>SPR’ 2022 SEMESTER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PAGE </a:t>
            </a:r>
            <a:fld id="{F289D860-8676-4CFF-B874-29F99D451A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C5725-BB5B-45BD-B770-FE94C3299584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DB549-3C82-488B-9B77-61AC65278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 4200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6002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CIVIL ENGINEERING LEADERSHIP</a:t>
            </a:r>
            <a:br>
              <a:rPr lang="en-US" sz="8000" b="1" dirty="0"/>
            </a:br>
            <a:r>
              <a:rPr lang="en-US" sz="4900" b="1" dirty="0"/>
              <a:t>CE 4200</a:t>
            </a:r>
            <a:br>
              <a:rPr lang="en-US" sz="1800" b="1" dirty="0"/>
            </a:br>
            <a:r>
              <a:rPr lang="en-US" sz="4000" b="1" dirty="0"/>
              <a:t>Professional Engineering Practice Issues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Spring 2022 Semester</a:t>
            </a:r>
          </a:p>
          <a:p>
            <a:r>
              <a:rPr lang="en-US" dirty="0">
                <a:solidFill>
                  <a:schemeClr val="tx1"/>
                </a:solidFill>
              </a:rPr>
              <a:t>William D. Lawson, P.E.,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otesvalley.com/images/65/leadership-the-art-of-getting-someone-else-to-do-something-you-want-done-because-he-wants-to-do-i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838200"/>
            <a:ext cx="7939884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0E039-AEA1-4A34-8F79-FAEE76BE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9255B-B1D0-43FA-807C-01583B57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BD8CD-5181-40FB-88CB-5CDFFCEF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1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hateandanger.files.wordpress.com/2013/08/john-quincy-adams-if-your-actions-inspire-others-to-dream-more-learn-more-do-more-and-become-more-you-are-a-l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7385537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DE730-C09A-49E7-A0D8-4141DED4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CD289-A3C4-4A34-9E63-ACFDB10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1F5E-85D0-4173-B967-94891527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zquotes.com/quotes-pictures/quote-management-is-doing-things-right-leadership-is-doing-the-right-things-peter-drucker-532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A5A85D-73BC-44D4-9C92-90D4E018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2AF7C-A63A-408F-A4C8-7900104A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050FA-1FD1-4CB6-A37E-E65B002A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598944"/>
            <a:ext cx="4953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dirty="0">
                <a:latin typeface="Arial Narrow" panose="020B0606020202030204" pitchFamily="34" charset="0"/>
              </a:rPr>
              <a:t>In the world of work, there are only two futures -- the one you proactively create for yourself and your organization or, in the vacuum of little or no action, the future created for you by others. </a:t>
            </a:r>
          </a:p>
          <a:p>
            <a:pPr algn="r"/>
            <a:r>
              <a:rPr lang="en-US" sz="3800" dirty="0">
                <a:latin typeface="Arial Narrow" panose="020B0606020202030204" pitchFamily="34" charset="0"/>
              </a:rPr>
              <a:t>-Stu Walesh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653373"/>
            <a:ext cx="2380952" cy="34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24B9B-A0F1-4AF1-BEBB-4E7A736A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2E2DB-D356-4ACE-8456-BAB447D8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B5A5D-9DEE-4E08-B328-7DB80555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3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quotesbycelebrities.com/sites/default/files/martinlutherkingjr-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0AEFC-F06B-4730-851F-F35105C2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B8B92-E2F7-4D7E-9E10-4B03ED5F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4DCC9-6252-4B59-9459-73E4B3CD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5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aladat.com/wp-content/uploads/2016/10/no-famous-leadership-quotes-man-will-make-a-great-leader-who-wants-to-do-it-all-himself-or-g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295401"/>
            <a:ext cx="7503059" cy="44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F91D0-DF78-4C96-8F42-26763DFD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4A696-7BE5-4035-96D3-4771AFC9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77101-7C25-40FB-93C7-F0C9A9E7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2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06938-959F-4E72-AFA9-8B04E49D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4F2F3-0B80-4F04-8333-145765CD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7E57-4DC8-499C-A07F-EDD900556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D5B4E-5C21-4308-A92C-4994A98233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7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-media-cache-ak0.pinimg.com/564x/b8/17/11/b81711502220eeba436cac5c07f2f5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4800"/>
            <a:ext cx="6210300" cy="62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A95DE-AA3F-4390-8B5E-D37AB26C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9CF25-E73B-4494-ABA5-4D43B18F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330BF-A68B-4DA4-A95A-B410B989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2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https://www.proudstories.com/wp-content/uploads/2016/11/Abraham-Lincoln-Leadership-Quotes-Sayings-famous-word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3" y="-76200"/>
            <a:ext cx="11734253" cy="733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15200" y="1681796"/>
            <a:ext cx="3048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Lucida Bright" panose="02040602050505020304" pitchFamily="18" charset="0"/>
              </a:rPr>
              <a:t>“You have to do your own growing no matter how tall your grandfather was.”</a:t>
            </a:r>
          </a:p>
          <a:p>
            <a:pPr algn="r"/>
            <a:endParaRPr lang="en-US" sz="2400" dirty="0">
              <a:solidFill>
                <a:srgbClr val="000000"/>
              </a:solidFill>
              <a:latin typeface="Lucida Bright" panose="02040602050505020304" pitchFamily="18" charset="0"/>
            </a:endParaRPr>
          </a:p>
          <a:p>
            <a:pPr algn="r"/>
            <a:r>
              <a:rPr lang="en-US" sz="2400" dirty="0">
                <a:solidFill>
                  <a:srgbClr val="000000"/>
                </a:solidFill>
                <a:latin typeface="Lucida Bright" panose="02040602050505020304" pitchFamily="18" charset="0"/>
              </a:rPr>
              <a:t>-Abraham Lincoln</a:t>
            </a:r>
            <a:endParaRPr lang="en-US" sz="2400" dirty="0">
              <a:latin typeface="Lucida Bright" panose="020406020505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EBB81-5A75-4C50-81D0-069DEA85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BE1F0-0E5B-40E7-95C5-DCD26C70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59918-90A0-4047-AF54-F5DCB8BC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1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6400" y="1066800"/>
            <a:ext cx="4648200" cy="5105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800" dirty="0"/>
              <a:t>“An engineer is hired for his or her technical skills, fired for poor people skills, and promoted for leadership and management skills.”</a:t>
            </a:r>
          </a:p>
          <a:p>
            <a:pPr marL="0" indent="0" algn="r">
              <a:buNone/>
            </a:pPr>
            <a:r>
              <a:rPr lang="en-US" sz="3500" dirty="0"/>
              <a:t>-Jeffery S. Russell</a:t>
            </a:r>
          </a:p>
        </p:txBody>
      </p:sp>
      <p:pic>
        <p:nvPicPr>
          <p:cNvPr id="11266" name="Picture 2" descr="Jeffrey S. Russell: 'We wanted to make the university more accessible and friendly to the adult learner.'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58531"/>
            <a:ext cx="3149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24C7A-1A89-4CEA-9F42-E6AA46CD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69309-F8D5-4B59-85B0-11C0865C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243FD-55EE-47D0-BDBC-C7D0C99D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CIVIL ENGINEERING LEADERSHIP</a:t>
            </a:r>
            <a:br>
              <a:rPr lang="en-US" sz="60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Professional Engineering Practice Issues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9BF93-73CF-49B0-BE05-9B217D6E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5A7C1-0F9C-4557-AF6C-C3723F0B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23578-0E83-40F2-B6D8-3EE75626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434095F3-CB04-450A-B1B5-92AE77482DD3}"/>
              </a:ext>
            </a:extLst>
          </p:cNvPr>
          <p:cNvSpPr txBox="1">
            <a:spLocks/>
          </p:cNvSpPr>
          <p:nvPr/>
        </p:nvSpPr>
        <p:spPr>
          <a:xfrm>
            <a:off x="8991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F8E52E-F725-474A-BC80-8ECD2C330047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traits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CIVIL ENGINEERING LEADERSHIP</a:t>
            </a:r>
            <a:br>
              <a:rPr lang="en-US" sz="60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Professional Engineering Practice Issues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90B36-4828-4396-A836-2C6780E8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FC2DA-F2EA-4020-8C4B-D2E459E9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D8DC-F0A6-46EF-A02D-79346D02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3B4D8F92-0D31-44DB-BBDA-5E2F928EFAC8}"/>
              </a:ext>
            </a:extLst>
          </p:cNvPr>
          <p:cNvSpPr txBox="1">
            <a:spLocks/>
          </p:cNvSpPr>
          <p:nvPr/>
        </p:nvSpPr>
        <p:spPr>
          <a:xfrm>
            <a:off x="8991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F8E52E-F725-474A-BC80-8ECD2C330047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04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EXERCISE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1600201"/>
            <a:ext cx="51054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YOUR OWN: Identify </a:t>
            </a:r>
            <a:r>
              <a:rPr lang="en-US" u="sng" dirty="0"/>
              <a:t>three</a:t>
            </a:r>
            <a:r>
              <a:rPr lang="en-US" dirty="0"/>
              <a:t>  characteristics of a good leader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SHARE our lists.</a:t>
            </a:r>
          </a:p>
        </p:txBody>
      </p:sp>
      <p:sp>
        <p:nvSpPr>
          <p:cNvPr id="8" name="AutoShape 2" descr="Image result for group learning  exercis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1905001"/>
            <a:ext cx="2781300" cy="280987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F9D222-924D-4B2C-82B5-50FE1531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EA87A-B56C-4151-85BD-53CFFE98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9DF03-5FC3-4D7A-9A4D-8B9A4C58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1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dirty="0">
                <a:solidFill>
                  <a:schemeClr val="bg2">
                    <a:lumMod val="50000"/>
                  </a:schemeClr>
                </a:solidFill>
                <a:effectLst/>
              </a:rPr>
              <a:t>U.S. Army's 23 Traits of Character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1"/>
            <a:ext cx="8229600" cy="4525963"/>
          </a:xfrm>
        </p:spPr>
        <p:txBody>
          <a:bodyPr numCol="2">
            <a:noAutofit/>
          </a:bodyPr>
          <a:lstStyle/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Bearing 			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Confidence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Courage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Integrity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Decisiveness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Justice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Endurance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Tact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Initiative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Coolness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Maturity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Assertiveness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Candor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Sense of humor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Competence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Commitment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Creativity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Self-discipline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Humility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Flexibility 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Empathy/Compassion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B636E-6BBF-43F6-8F68-833F92F0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14E53-21ED-40B7-9BAC-9F939F04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76140-21F1-4419-9684-A1DB1781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9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assignment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CIVIL ENGINEERING LEADERSHIP</a:t>
            </a:r>
            <a:br>
              <a:rPr lang="en-US" sz="60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Professional Engineering Practice Issues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FCE1F-B21A-403B-B701-F93F8B15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8FFD2-248E-43B4-8070-B9D06436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0253A-21B6-4273-A493-1334E5F0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85A3E39B-625B-4418-83CD-6DD5025ACDFD}"/>
              </a:ext>
            </a:extLst>
          </p:cNvPr>
          <p:cNvSpPr txBox="1">
            <a:spLocks/>
          </p:cNvSpPr>
          <p:nvPr/>
        </p:nvSpPr>
        <p:spPr>
          <a:xfrm>
            <a:off x="89154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F8E52E-F725-474A-BC80-8ECD2C330047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29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Image result for group learning  exercis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CB5EF-3A5B-4988-A9E3-FF7C1315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EAB0F-5444-4FC6-86F5-CD2525DA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5D157-40AD-471B-A95C-4330B7DD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B783C-4F4D-493E-8AAF-A3B1885D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70491">
            <a:off x="2682626" y="-374724"/>
            <a:ext cx="7759000" cy="10058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43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AAF77B-6F10-420E-8AE4-5882687A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ASCE Journals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CFFB9-A562-4B43-B669-C70AF2FB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1B08-1FCF-498E-922E-17D307BD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30CC-ABD7-4D59-93DD-DCF8FFD8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8" name="Picture 4" descr="Leadership and Management in Engineering: Focus on Diversity : October  2001: Russell, Jeffrey S.: 9780784405888: Amazon.com: Books">
            <a:extLst>
              <a:ext uri="{FF2B5EF4-FFF2-40B4-BE49-F238E27FC236}">
                <a16:creationId xmlns:a16="http://schemas.microsoft.com/office/drawing/2014/main" id="{E9D02B80-B5DC-46EF-B95A-E4ED68DB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89" y="1385455"/>
            <a:ext cx="3417547" cy="457200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342D9-6BF8-49FB-9C78-3B773EBF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85455"/>
            <a:ext cx="3557544" cy="4572000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038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AAF77B-6F10-420E-8AE4-5882687A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ASCE Journals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CFFB9-A562-4B43-B669-C70AF2FB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1B08-1FCF-498E-922E-17D307BD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30CC-ABD7-4D59-93DD-DCF8FFD8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4F267-9CBA-46F7-BBB1-FF4B2651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56" y="1422329"/>
            <a:ext cx="3525142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B8AB6A-47FC-479A-B87F-7246A4627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5" t="3535" r="15556" b="2627"/>
          <a:stretch/>
        </p:blipFill>
        <p:spPr>
          <a:xfrm>
            <a:off x="6509405" y="1417638"/>
            <a:ext cx="335640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3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1" y="381000"/>
            <a:ext cx="7000875" cy="76962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7267C-7AA7-4226-8DD4-1D683FB4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71FE8-8169-41E7-ABD9-89A6F3F2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3B4EB-01FB-4590-9F35-C4B54C09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95DCA5-B03E-40C5-81B9-50B563F9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049276" cy="83013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8B99A-885B-452A-B44D-32385476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B1A61-8846-4A39-9A7F-18CA7F30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67CB7-F72A-4BF5-B2B6-BC16FFE8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26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4800"/>
            <a:ext cx="6934200" cy="62103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9AE00-0A3A-4E49-9340-DD0E60F0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4478A-8D72-4891-B1EF-AF4F68DD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20038-D9DA-45DB-A8E7-3C9792C4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3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BOK3 Outcomes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42438" y="1295400"/>
            <a:ext cx="3687324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Mathematics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Natural Sciences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Social Sciences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Humanities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Materials Science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Engineering Mechanics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Methods and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Critical Thinking and Problem Solving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Project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Engineering Economics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257800" y="1295400"/>
            <a:ext cx="403860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en-US" dirty="0"/>
              <a:t>Risk and                  Uncertainty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Breadth in                           Civil Engr                            Areas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Design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Technical Depth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Sustainability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Communication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Teamwork and Leadership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Lifelong Learning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b="1" dirty="0">
                <a:solidFill>
                  <a:srgbClr val="0000FF"/>
                </a:solidFill>
              </a:rPr>
              <a:t>Professional Attitudes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b="1" dirty="0">
                <a:solidFill>
                  <a:srgbClr val="0000FF"/>
                </a:solidFill>
              </a:rPr>
              <a:t>Professional Responsibilities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Ethical Responsibilities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3851A-24FC-45CC-B43B-688C75A6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0" y="381000"/>
            <a:ext cx="2082800" cy="27432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098A8C-A5E0-40AE-BE36-20FD928D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842C54-31C8-4709-9B94-579CE2AB6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E6CEA-4727-448C-98A0-2ECCE70C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80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F2F1D1-6460-45DD-A150-17412DC2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6526"/>
            <a:ext cx="7772400" cy="72966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9E0C8-0B8E-4F34-9909-AB6F5583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A0814-1C8D-47C3-AA8D-D5402DCF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0B38F-A109-41A8-85CD-1E29B1C4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24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1" y="609600"/>
            <a:ext cx="6943725" cy="66484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73DE8-D6D6-43D5-B28C-8D6047FD1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6C223-C03D-4559-8129-D551C1FBE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5F026-0F57-4D58-8DFE-DA72D721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1001"/>
            <a:ext cx="6934200" cy="92678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AAECF-336A-4F96-A122-593E9820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468FC-0788-4F97-8EE7-63443824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0A0D-3859-4414-A1AD-BFE3A385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43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8" y="428625"/>
            <a:ext cx="6981825" cy="6000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A3990-5C10-4E43-9BAA-7CF8BD9B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E9CC0-CF4C-4D43-9396-241D088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58D8F-240D-40B2-B1D4-DCA9934D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07EB3-8A8D-44D5-9F59-83E4CC59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6DF0D-DA7E-4A0A-8690-ECFE489D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0647A-0EE6-4144-BCEA-0F2AEE4F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8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2C95B-DFBC-4648-BC5E-405D39AE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10" y="457200"/>
            <a:ext cx="7876181" cy="59436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5C7DA-10CE-4D8F-A833-5205529B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23D7E-D8BD-49E6-A082-CEDB91CD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17220-0ED5-4669-A152-196C32A7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3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63E2A-2B36-4F69-9341-36522CDB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06" y="533400"/>
            <a:ext cx="8099388" cy="59436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7A04A-467B-4744-98D7-40B7E715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1A836-E6D9-4393-9600-4C8A657B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06BFF-2846-49C8-8C6A-D7D81B13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ecx.images-amazon.com/images/I/41%2BSVE2YXv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109228">
            <a:off x="3144928" y="-116394"/>
            <a:ext cx="6557964" cy="9368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2B8FF4-7306-43F7-8AF1-0B9C0815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5E0E86-62F2-4EEC-8702-FF609A1C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F47D6-7342-4A23-8F4D-57E21A20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2853">
            <a:off x="2342135" y="-765170"/>
            <a:ext cx="7772400" cy="111133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2154F4-412C-4CA2-AF61-EFDD107D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1B911-C2B7-4AFB-82D1-62E74C14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E816F-7147-4486-A1E1-11FA2E8C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Guidance for Students</a:t>
            </a:r>
            <a:br>
              <a:rPr lang="en-US" dirty="0"/>
            </a:br>
            <a:r>
              <a:rPr lang="en-US" sz="2700" dirty="0"/>
              <a:t>Civil Engineering Body of Knowledge for the 21</a:t>
            </a:r>
            <a:r>
              <a:rPr lang="en-US" sz="2700" baseline="30000" dirty="0"/>
              <a:t>st</a:t>
            </a:r>
            <a:r>
              <a:rPr lang="en-US" sz="2700" dirty="0"/>
              <a:t> Century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8117276" cy="45085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92218-9A14-4133-9EB5-3E691110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767-F979-407F-BABE-5BC7E620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7B03-429A-4265-BFAF-6E50C8CE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Leadership quotes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CIVIL ENGINEERING LEADERSHIP</a:t>
            </a:r>
            <a:br>
              <a:rPr lang="en-US" sz="6000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Professional Engineering Practice Issues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B2F649-9137-4D2D-8AF1-CEB11BD2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CE 4200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D732E-6B63-4B9A-902A-DCF3D175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Civil Engr Leadership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4EC0-2769-4A58-B451-24035B9F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0C054CB9-8F2E-4B9B-8C63-F6124C147227}"/>
              </a:ext>
            </a:extLst>
          </p:cNvPr>
          <p:cNvSpPr txBox="1">
            <a:spLocks/>
          </p:cNvSpPr>
          <p:nvPr/>
        </p:nvSpPr>
        <p:spPr>
          <a:xfrm>
            <a:off x="90678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F8E52E-F725-474A-BC80-8ECD2C330047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00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490</Words>
  <Application>Microsoft Office PowerPoint</Application>
  <PresentationFormat>Widescreen</PresentationFormat>
  <Paragraphs>176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Narrow</vt:lpstr>
      <vt:lpstr>Calibri</vt:lpstr>
      <vt:lpstr>Lucida Bright</vt:lpstr>
      <vt:lpstr>Office Theme</vt:lpstr>
      <vt:lpstr>CIVIL ENGINEERING LEADERSHIP CE 4200 Professional Engineering Practice Issues</vt:lpstr>
      <vt:lpstr>CONTEXT</vt:lpstr>
      <vt:lpstr>BOK3 Outcomes</vt:lpstr>
      <vt:lpstr>PowerPoint Presentation</vt:lpstr>
      <vt:lpstr>PowerPoint Presentation</vt:lpstr>
      <vt:lpstr>PowerPoint Presentation</vt:lpstr>
      <vt:lpstr>PowerPoint Presentation</vt:lpstr>
      <vt:lpstr>Guidance for Students Civil Engineering Body of Knowledge for the 21st Century</vt:lpstr>
      <vt:lpstr>Some Leadership quotes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leadership traits</vt:lpstr>
      <vt:lpstr>GROUP EXERCISE</vt:lpstr>
      <vt:lpstr>U.S. Army's 23 Traits of Character</vt:lpstr>
      <vt:lpstr>leadership assignment</vt:lpstr>
      <vt:lpstr>PowerPoint Presentation</vt:lpstr>
      <vt:lpstr>ASCE Journals</vt:lpstr>
      <vt:lpstr>ASCE Journals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wlawson</dc:creator>
  <cp:lastModifiedBy>Lawson, William D</cp:lastModifiedBy>
  <cp:revision>69</cp:revision>
  <cp:lastPrinted>2021-10-03T21:52:36Z</cp:lastPrinted>
  <dcterms:created xsi:type="dcterms:W3CDTF">2014-01-15T03:29:33Z</dcterms:created>
  <dcterms:modified xsi:type="dcterms:W3CDTF">2022-02-22T23:47:43Z</dcterms:modified>
</cp:coreProperties>
</file>